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7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0000"/>
        </a:solidFill>
        <a:effectLst/>
        <a:uFillTx/>
        <a:latin typeface="Produkt Extralight"/>
        <a:ea typeface="Produkt Extralight"/>
        <a:cs typeface="Produkt Extralight"/>
        <a:sym typeface="Produkt Extralight"/>
      </a:defRPr>
    </a:lvl1pPr>
    <a:lvl2pPr marL="0" marR="0" indent="0" algn="l" defTabSz="2438337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0000"/>
        </a:solidFill>
        <a:effectLst/>
        <a:uFillTx/>
        <a:latin typeface="Produkt Extralight"/>
        <a:ea typeface="Produkt Extralight"/>
        <a:cs typeface="Produkt Extralight"/>
        <a:sym typeface="Produkt Extralight"/>
      </a:defRPr>
    </a:lvl2pPr>
    <a:lvl3pPr marL="0" marR="0" indent="0" algn="l" defTabSz="2438337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0000"/>
        </a:solidFill>
        <a:effectLst/>
        <a:uFillTx/>
        <a:latin typeface="Produkt Extralight"/>
        <a:ea typeface="Produkt Extralight"/>
        <a:cs typeface="Produkt Extralight"/>
        <a:sym typeface="Produkt Extralight"/>
      </a:defRPr>
    </a:lvl3pPr>
    <a:lvl4pPr marL="0" marR="0" indent="0" algn="l" defTabSz="2438337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0000"/>
        </a:solidFill>
        <a:effectLst/>
        <a:uFillTx/>
        <a:latin typeface="Produkt Extralight"/>
        <a:ea typeface="Produkt Extralight"/>
        <a:cs typeface="Produkt Extralight"/>
        <a:sym typeface="Produkt Extralight"/>
      </a:defRPr>
    </a:lvl4pPr>
    <a:lvl5pPr marL="0" marR="0" indent="0" algn="l" defTabSz="2438337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0000"/>
        </a:solidFill>
        <a:effectLst/>
        <a:uFillTx/>
        <a:latin typeface="Produkt Extralight"/>
        <a:ea typeface="Produkt Extralight"/>
        <a:cs typeface="Produkt Extralight"/>
        <a:sym typeface="Produkt Extralight"/>
      </a:defRPr>
    </a:lvl5pPr>
    <a:lvl6pPr marL="0" marR="0" indent="0" algn="l" defTabSz="2438337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0000"/>
        </a:solidFill>
        <a:effectLst/>
        <a:uFillTx/>
        <a:latin typeface="Produkt Extralight"/>
        <a:ea typeface="Produkt Extralight"/>
        <a:cs typeface="Produkt Extralight"/>
        <a:sym typeface="Produkt Extralight"/>
      </a:defRPr>
    </a:lvl6pPr>
    <a:lvl7pPr marL="0" marR="0" indent="0" algn="l" defTabSz="2438337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0000"/>
        </a:solidFill>
        <a:effectLst/>
        <a:uFillTx/>
        <a:latin typeface="Produkt Extralight"/>
        <a:ea typeface="Produkt Extralight"/>
        <a:cs typeface="Produkt Extralight"/>
        <a:sym typeface="Produkt Extralight"/>
      </a:defRPr>
    </a:lvl7pPr>
    <a:lvl8pPr marL="0" marR="0" indent="0" algn="l" defTabSz="2438337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0000"/>
        </a:solidFill>
        <a:effectLst/>
        <a:uFillTx/>
        <a:latin typeface="Produkt Extralight"/>
        <a:ea typeface="Produkt Extralight"/>
        <a:cs typeface="Produkt Extralight"/>
        <a:sym typeface="Produkt Extralight"/>
      </a:defRPr>
    </a:lvl8pPr>
    <a:lvl9pPr marL="0" marR="0" indent="0" algn="l" defTabSz="2438337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0000"/>
        </a:solidFill>
        <a:effectLst/>
        <a:uFillTx/>
        <a:latin typeface="Produkt Extralight"/>
        <a:ea typeface="Produkt Extralight"/>
        <a:cs typeface="Produkt Extralight"/>
        <a:sym typeface="Produkt Extra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Produkt Extralight"/>
          <a:ea typeface="Produkt Extralight"/>
          <a:cs typeface="Produkt Extralight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2E7"/>
          </a:solidFill>
        </a:fill>
      </a:tcStyle>
    </a:wholeTbl>
    <a:band2H>
      <a:tcTxStyle b="def" i="def"/>
      <a:tcStyle>
        <a:tcBdr/>
        <a:fill>
          <a:solidFill>
            <a:srgbClr val="EFF1F3"/>
          </a:solidFill>
        </a:fill>
      </a:tcStyle>
    </a:band2H>
    <a:firstCol>
      <a:tcTxStyle b="on" i="off">
        <a:font>
          <a:latin typeface="Produkt Extralight"/>
          <a:ea typeface="Produkt Extralight"/>
          <a:cs typeface="Produkt Extra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Produkt Extralight"/>
          <a:ea typeface="Produkt Extralight"/>
          <a:cs typeface="Produkt Extra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Produkt Extralight"/>
          <a:ea typeface="Produkt Extralight"/>
          <a:cs typeface="Produkt Extra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Produkt Extralight"/>
          <a:ea typeface="Produkt Extralight"/>
          <a:cs typeface="Produkt Extralight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FECB"/>
          </a:solidFill>
        </a:fill>
      </a:tcStyle>
    </a:wholeTbl>
    <a:band2H>
      <a:tcTxStyle b="def" i="def"/>
      <a:tcStyle>
        <a:tcBdr/>
        <a:fill>
          <a:solidFill>
            <a:srgbClr val="E7FFE7"/>
          </a:solidFill>
        </a:fill>
      </a:tcStyle>
    </a:band2H>
    <a:firstCol>
      <a:tcTxStyle b="on" i="off">
        <a:font>
          <a:latin typeface="Produkt Extralight"/>
          <a:ea typeface="Produkt Extralight"/>
          <a:cs typeface="Produkt Extra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Produkt Extralight"/>
          <a:ea typeface="Produkt Extralight"/>
          <a:cs typeface="Produkt Extra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Produkt Extralight"/>
          <a:ea typeface="Produkt Extralight"/>
          <a:cs typeface="Produkt Extra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Produkt Extralight"/>
          <a:ea typeface="Produkt Extralight"/>
          <a:cs typeface="Produkt Extralight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DEFF"/>
          </a:solidFill>
        </a:fill>
      </a:tcStyle>
    </a:wholeTbl>
    <a:band2H>
      <a:tcTxStyle b="def" i="def"/>
      <a:tcStyle>
        <a:tcBdr/>
        <a:fill>
          <a:solidFill>
            <a:srgbClr val="F9EFFF"/>
          </a:solidFill>
        </a:fill>
      </a:tcStyle>
    </a:band2H>
    <a:firstCol>
      <a:tcTxStyle b="on" i="off">
        <a:font>
          <a:latin typeface="Produkt Extralight"/>
          <a:ea typeface="Produkt Extralight"/>
          <a:cs typeface="Produkt Extra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Produkt Extralight"/>
          <a:ea typeface="Produkt Extralight"/>
          <a:cs typeface="Produkt Extra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Produkt Extralight"/>
          <a:ea typeface="Produkt Extralight"/>
          <a:cs typeface="Produkt Extra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rodukt Extralight"/>
          <a:ea typeface="Produkt Extralight"/>
          <a:cs typeface="Produkt Extralight"/>
        </a:font>
        <a:srgbClr val="FF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Produkt Extralight"/>
          <a:ea typeface="Produkt Extralight"/>
          <a:cs typeface="Produkt Extra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Produkt Extralight"/>
          <a:ea typeface="Produkt Extralight"/>
          <a:cs typeface="Produkt Extralight"/>
        </a:font>
        <a:srgbClr val="FF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0000"/>
              </a:solidFill>
              <a:prstDash val="solid"/>
              <a:round/>
            </a:ln>
          </a:top>
          <a:bottom>
            <a:ln w="25400" cap="flat">
              <a:solidFill>
                <a:srgbClr val="FF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Produkt Extralight"/>
          <a:ea typeface="Produkt Extralight"/>
          <a:cs typeface="Produkt Extra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0000"/>
              </a:solidFill>
              <a:prstDash val="solid"/>
              <a:round/>
            </a:ln>
          </a:top>
          <a:bottom>
            <a:ln w="25400" cap="flat">
              <a:solidFill>
                <a:srgbClr val="FF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rodukt Extralight"/>
          <a:ea typeface="Produkt Extralight"/>
          <a:cs typeface="Produkt Extralight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ACA"/>
          </a:solidFill>
        </a:fill>
      </a:tcStyle>
    </a:wholeTbl>
    <a:band2H>
      <a:tcTxStyle b="def" i="def"/>
      <a:tcStyle>
        <a:tcBdr/>
        <a:fill>
          <a:solidFill>
            <a:srgbClr val="FFE6E6"/>
          </a:solidFill>
        </a:fill>
      </a:tcStyle>
    </a:band2H>
    <a:firstCol>
      <a:tcTxStyle b="on" i="off">
        <a:font>
          <a:latin typeface="Produkt Extralight"/>
          <a:ea typeface="Produkt Extralight"/>
          <a:cs typeface="Produkt Extra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0000"/>
          </a:solidFill>
        </a:fill>
      </a:tcStyle>
    </a:firstCol>
    <a:lastRow>
      <a:tcTxStyle b="on" i="off">
        <a:font>
          <a:latin typeface="Produkt Extralight"/>
          <a:ea typeface="Produkt Extralight"/>
          <a:cs typeface="Produkt Extra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0000"/>
          </a:solidFill>
        </a:fill>
      </a:tcStyle>
    </a:lastRow>
    <a:firstRow>
      <a:tcTxStyle b="on" i="off">
        <a:font>
          <a:latin typeface="Produkt Extralight"/>
          <a:ea typeface="Produkt Extralight"/>
          <a:cs typeface="Produkt Extra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rodukt Extralight"/>
          <a:ea typeface="Produkt Extralight"/>
          <a:cs typeface="Produkt Extra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Produkt Extralight"/>
          <a:ea typeface="Produkt Extralight"/>
          <a:cs typeface="Produkt Extra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>
          <a:latin typeface="Produkt Extralight"/>
          <a:ea typeface="Produkt Extralight"/>
          <a:cs typeface="Produkt Extra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Produkt Extralight"/>
          <a:ea typeface="Produkt Extralight"/>
          <a:cs typeface="Produkt Extra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2.jpeg>
</file>

<file path=ppt/media/image2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正文级别 1…"/>
          <p:cNvSpPr txBox="1"/>
          <p:nvPr>
            <p:ph type="body" sz="quarter" idx="1" hasCustomPrompt="1"/>
          </p:nvPr>
        </p:nvSpPr>
        <p:spPr>
          <a:xfrm>
            <a:off x="1206500" y="12268782"/>
            <a:ext cx="21971000" cy="660402"/>
          </a:xfrm>
          <a:prstGeom prst="rect">
            <a:avLst/>
          </a:prstGeom>
        </p:spPr>
        <p:txBody>
          <a:bodyPr lIns="45718" tIns="45718" rIns="45718" bIns="45718" anchor="b"/>
          <a:lstStyle>
            <a:lvl1pPr marL="0" indent="0" defTabSz="808990">
              <a:spcBef>
                <a:spcPts val="0"/>
              </a:spcBef>
              <a:buSzTx/>
              <a:buNone/>
              <a:defRPr sz="3200">
                <a:latin typeface="Produkt Light"/>
                <a:ea typeface="Produkt Light"/>
                <a:cs typeface="Produkt Light"/>
                <a:sym typeface="Produkt Light"/>
              </a:defRPr>
            </a:lvl1pPr>
            <a:lvl2pPr marL="822960" indent="-365760" defTabSz="808990">
              <a:spcBef>
                <a:spcPts val="0"/>
              </a:spcBef>
              <a:defRPr sz="3200">
                <a:latin typeface="Produkt Light"/>
                <a:ea typeface="Produkt Light"/>
                <a:cs typeface="Produkt Light"/>
                <a:sym typeface="Produkt Light"/>
              </a:defRPr>
            </a:lvl2pPr>
            <a:lvl3pPr marL="1280160" indent="-365760" defTabSz="808990">
              <a:spcBef>
                <a:spcPts val="0"/>
              </a:spcBef>
              <a:defRPr sz="3200">
                <a:latin typeface="Produkt Light"/>
                <a:ea typeface="Produkt Light"/>
                <a:cs typeface="Produkt Light"/>
                <a:sym typeface="Produkt Light"/>
              </a:defRPr>
            </a:lvl3pPr>
            <a:lvl4pPr marL="1737360" indent="-365760" defTabSz="808990">
              <a:spcBef>
                <a:spcPts val="0"/>
              </a:spcBef>
              <a:defRPr sz="3200">
                <a:latin typeface="Produkt Light"/>
                <a:ea typeface="Produkt Light"/>
                <a:cs typeface="Produkt Light"/>
                <a:sym typeface="Produkt Light"/>
              </a:defRPr>
            </a:lvl4pPr>
            <a:lvl5pPr marL="2194560" indent="-365760" defTabSz="808990">
              <a:spcBef>
                <a:spcPts val="0"/>
              </a:spcBef>
              <a:defRPr sz="3200">
                <a:latin typeface="Produkt Light"/>
                <a:ea typeface="Produkt Light"/>
                <a:cs typeface="Produkt Light"/>
                <a:sym typeface="Produkt Light"/>
              </a:defRPr>
            </a:lvl5pPr>
          </a:lstStyle>
          <a:p>
            <a:pPr/>
            <a:r>
              <a:t>作者和日期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正文级别 1…"/>
          <p:cNvSpPr txBox="1"/>
          <p:nvPr>
            <p:ph type="body" sz="quarter" idx="21" hasCustomPrompt="1"/>
          </p:nvPr>
        </p:nvSpPr>
        <p:spPr>
          <a:xfrm>
            <a:off x="1206500" y="7357839"/>
            <a:ext cx="21971000" cy="2006602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</a:lstStyle>
          <a:p>
            <a:pPr/>
            <a:r>
              <a:t>演示文稿副标题</a:t>
            </a:r>
          </a:p>
        </p:txBody>
      </p:sp>
      <p:sp>
        <p:nvSpPr>
          <p:cNvPr id="13" name="演示文稿标题"/>
          <p:cNvSpPr txBox="1"/>
          <p:nvPr>
            <p:ph type="title" hasCustomPrompt="1"/>
          </p:nvPr>
        </p:nvSpPr>
        <p:spPr>
          <a:xfrm>
            <a:off x="1206500" y="2621719"/>
            <a:ext cx="21971000" cy="4648202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演示文稿标题</a:t>
            </a:r>
          </a:p>
        </p:txBody>
      </p:sp>
      <p:sp>
        <p:nvSpPr>
          <p:cNvPr id="1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幻灯片标题"/>
          <p:cNvSpPr txBox="1"/>
          <p:nvPr>
            <p:ph type="title" hasCustomPrompt="1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100" name="正文级别 1…"/>
          <p:cNvSpPr txBox="1"/>
          <p:nvPr>
            <p:ph type="body" sz="quarter" idx="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767715">
              <a:spcBef>
                <a:spcPts val="0"/>
              </a:spcBef>
              <a:buSzTx/>
              <a:buNone/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  <a:lvl2pPr marL="10401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2pPr>
            <a:lvl3pPr marL="14973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3pPr>
            <a:lvl4pPr marL="19545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4pPr>
            <a:lvl5pPr marL="24117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5pPr>
          </a:lstStyle>
          <a:p>
            <a:pPr/>
            <a:r>
              <a:t>幻灯片副标题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正文级别 1…"/>
          <p:cNvSpPr txBox="1"/>
          <p:nvPr>
            <p:ph type="body" sz="quarter" idx="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767715">
              <a:spcBef>
                <a:spcPts val="0"/>
              </a:spcBef>
              <a:buSzTx/>
              <a:buNone/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  <a:lvl2pPr marL="10401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2pPr>
            <a:lvl3pPr marL="14973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3pPr>
            <a:lvl4pPr marL="19545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4pPr>
            <a:lvl5pPr marL="24117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5pPr>
          </a:lstStyle>
          <a:p>
            <a:pPr/>
            <a:r>
              <a:t>议程副标题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9" name="正文级别 1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6000"/>
              </a:spcBef>
              <a:buSzTx/>
              <a:buNone/>
              <a:defRPr sz="5000"/>
            </a:lvl1pPr>
          </a:lstStyle>
          <a:p>
            <a:pPr/>
            <a:r>
              <a:t>议程主题</a:t>
            </a:r>
          </a:p>
        </p:txBody>
      </p:sp>
      <p:sp>
        <p:nvSpPr>
          <p:cNvPr id="110" name="议程标题"/>
          <p:cNvSpPr txBox="1"/>
          <p:nvPr>
            <p:ph type="title" hasCustomPrompt="1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</p:spPr>
        <p:txBody>
          <a:bodyPr/>
          <a:lstStyle/>
          <a:p>
            <a:pPr/>
            <a:r>
              <a:t>议程标题</a:t>
            </a:r>
          </a:p>
        </p:txBody>
      </p:sp>
      <p:sp>
        <p:nvSpPr>
          <p:cNvPr id="11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说明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正文级别 1…"/>
          <p:cNvSpPr txBox="1"/>
          <p:nvPr>
            <p:ph type="body" sz="half" idx="1" hasCustomPrompt="1"/>
          </p:nvPr>
        </p:nvSpPr>
        <p:spPr>
          <a:xfrm>
            <a:off x="1206500" y="4191644"/>
            <a:ext cx="21971000" cy="408940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Produkt Extralight"/>
                <a:ea typeface="Produkt Extralight"/>
                <a:cs typeface="Produkt Extralight"/>
                <a:sym typeface="Produkt Extralight"/>
              </a:defRPr>
            </a:lvl2pPr>
            <a:lvl3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Produkt Extralight"/>
                <a:ea typeface="Produkt Extralight"/>
                <a:cs typeface="Produkt Extralight"/>
                <a:sym typeface="Produkt Extralight"/>
              </a:defRPr>
            </a:lvl3pPr>
            <a:lvl4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Produkt Extralight"/>
                <a:ea typeface="Produkt Extralight"/>
                <a:cs typeface="Produkt Extralight"/>
                <a:sym typeface="Produkt Extralight"/>
              </a:defRPr>
            </a:lvl4pPr>
            <a:lvl5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Produkt Extralight"/>
                <a:ea typeface="Produkt Extralight"/>
                <a:cs typeface="Produkt Extralight"/>
                <a:sym typeface="Produkt Extralight"/>
              </a:defRPr>
            </a:lvl5pPr>
          </a:lstStyle>
          <a:p>
            <a:pPr/>
            <a:r>
              <a:t>说明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显著事实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正文级别 1…"/>
          <p:cNvSpPr txBox="1"/>
          <p:nvPr>
            <p:ph type="body" idx="1" hasCustomPrompt="1"/>
          </p:nvPr>
        </p:nvSpPr>
        <p:spPr>
          <a:xfrm>
            <a:off x="1206500" y="1207360"/>
            <a:ext cx="21971000" cy="735145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Produkt Extralight"/>
                <a:ea typeface="Produkt Extralight"/>
                <a:cs typeface="Produkt Extralight"/>
                <a:sym typeface="Produkt Extralight"/>
              </a:defRPr>
            </a:lvl2pPr>
            <a:lvl3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Produkt Extralight"/>
                <a:ea typeface="Produkt Extralight"/>
                <a:cs typeface="Produkt Extralight"/>
                <a:sym typeface="Produkt Extralight"/>
              </a:defRPr>
            </a:lvl3pPr>
            <a:lvl4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Produkt Extralight"/>
                <a:ea typeface="Produkt Extralight"/>
                <a:cs typeface="Produkt Extralight"/>
                <a:sym typeface="Produkt Extralight"/>
              </a:defRPr>
            </a:lvl4pPr>
            <a:lvl5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Produkt Extralight"/>
                <a:ea typeface="Produkt Extralight"/>
                <a:cs typeface="Produkt Extralight"/>
                <a:sym typeface="Produkt Extralight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事实信息"/>
          <p:cNvSpPr txBox="1"/>
          <p:nvPr>
            <p:ph type="body" sz="quarter" idx="21" hasCustomPrompt="1"/>
          </p:nvPr>
        </p:nvSpPr>
        <p:spPr>
          <a:xfrm>
            <a:off x="1206500" y="8128000"/>
            <a:ext cx="21971000" cy="107950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 defTabSz="825500">
              <a:lnSpc>
                <a:spcPct val="90000"/>
              </a:lnSpc>
              <a:spcBef>
                <a:spcPts val="0"/>
              </a:spcBef>
              <a:buSzTx/>
              <a:buNone/>
              <a:defRPr spc="-99" sz="55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</a:lstStyle>
          <a:p>
            <a:pPr/>
            <a:r>
              <a:t>事实信息</a:t>
            </a:r>
          </a:p>
        </p:txBody>
      </p:sp>
      <p:sp>
        <p:nvSpPr>
          <p:cNvPr id="12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正文级别 1…"/>
          <p:cNvSpPr txBox="1"/>
          <p:nvPr>
            <p:ph type="body" sz="quarter" idx="1" hasCustomPrompt="1"/>
          </p:nvPr>
        </p:nvSpPr>
        <p:spPr>
          <a:xfrm>
            <a:off x="5194300" y="4165600"/>
            <a:ext cx="13995400" cy="4428667"/>
          </a:xfrm>
          <a:prstGeom prst="rect">
            <a:avLst/>
          </a:prstGeom>
        </p:spPr>
        <p:txBody>
          <a:bodyPr anchor="b"/>
          <a:lstStyle>
            <a:lvl1pPr marL="254000" indent="-2540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  <a:lvl2pPr marL="254000" indent="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Produkt Extralight"/>
                <a:ea typeface="Produkt Extralight"/>
                <a:cs typeface="Produkt Extralight"/>
                <a:sym typeface="Produkt Extralight"/>
              </a:defRPr>
            </a:lvl2pPr>
            <a:lvl3pPr marL="254000" indent="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Produkt Extralight"/>
                <a:ea typeface="Produkt Extralight"/>
                <a:cs typeface="Produkt Extralight"/>
                <a:sym typeface="Produkt Extralight"/>
              </a:defRPr>
            </a:lvl3pPr>
            <a:lvl4pPr marL="254000" indent="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Produkt Extralight"/>
                <a:ea typeface="Produkt Extralight"/>
                <a:cs typeface="Produkt Extralight"/>
                <a:sym typeface="Produkt Extralight"/>
              </a:defRPr>
            </a:lvl4pPr>
            <a:lvl5pPr marL="254000" indent="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Produkt Extralight"/>
                <a:ea typeface="Produkt Extralight"/>
                <a:cs typeface="Produkt Extralight"/>
                <a:sym typeface="Produkt Extralight"/>
              </a:defRPr>
            </a:lvl5pPr>
          </a:lstStyle>
          <a:p>
            <a:pPr/>
            <a:r>
              <a:t>“著名引文”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6" name="属性"/>
          <p:cNvSpPr txBox="1"/>
          <p:nvPr>
            <p:ph type="body" sz="quarter" idx="21" hasCustomPrompt="1"/>
          </p:nvPr>
        </p:nvSpPr>
        <p:spPr>
          <a:xfrm>
            <a:off x="5456256" y="9559997"/>
            <a:ext cx="13471488" cy="698502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784225">
              <a:spcBef>
                <a:spcPts val="0"/>
              </a:spcBef>
              <a:buSzTx/>
              <a:buNone/>
              <a:defRPr sz="34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属性</a:t>
            </a:r>
          </a:p>
        </p:txBody>
      </p:sp>
      <p:sp>
        <p:nvSpPr>
          <p:cNvPr id="13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弯曲纸张的黑白特写"/>
          <p:cNvSpPr/>
          <p:nvPr>
            <p:ph type="pic" sz="quarter" idx="21"/>
          </p:nvPr>
        </p:nvSpPr>
        <p:spPr>
          <a:xfrm>
            <a:off x="7353300" y="3632200"/>
            <a:ext cx="96774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灰色背景中的灰色圆盘"/>
          <p:cNvSpPr/>
          <p:nvPr>
            <p:ph type="pic" sz="quarter" idx="22"/>
          </p:nvPr>
        </p:nvSpPr>
        <p:spPr>
          <a:xfrm>
            <a:off x="14897100" y="3632200"/>
            <a:ext cx="9131300" cy="645707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两个灰色圆盘交错在一起的抽象画"/>
          <p:cNvSpPr/>
          <p:nvPr>
            <p:ph type="pic" sz="half" idx="23"/>
          </p:nvPr>
        </p:nvSpPr>
        <p:spPr>
          <a:xfrm>
            <a:off x="-749300" y="3632200"/>
            <a:ext cx="113030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编织纹理的黑白特写"/>
          <p:cNvSpPr/>
          <p:nvPr>
            <p:ph type="pic" idx="21"/>
          </p:nvPr>
        </p:nvSpPr>
        <p:spPr>
          <a:xfrm>
            <a:off x="-38100" y="-1293994"/>
            <a:ext cx="24447500" cy="1629551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灰色的抽象曲线和直线"/>
          <p:cNvSpPr/>
          <p:nvPr>
            <p:ph type="pic" idx="21"/>
          </p:nvPr>
        </p:nvSpPr>
        <p:spPr>
          <a:xfrm>
            <a:off x="-50800" y="-1828800"/>
            <a:ext cx="24574500" cy="1737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正文级别 1…"/>
          <p:cNvSpPr txBox="1"/>
          <p:nvPr>
            <p:ph type="body" sz="quarter" idx="1" hasCustomPrompt="1"/>
          </p:nvPr>
        </p:nvSpPr>
        <p:spPr>
          <a:xfrm>
            <a:off x="1206500" y="12268200"/>
            <a:ext cx="21971000" cy="660400"/>
          </a:xfrm>
          <a:prstGeom prst="rect">
            <a:avLst/>
          </a:prstGeom>
        </p:spPr>
        <p:txBody>
          <a:bodyPr lIns="45718" tIns="45718" rIns="45718" bIns="45718" anchor="b"/>
          <a:lstStyle>
            <a:lvl1pPr marL="0" indent="0" defTabSz="808990">
              <a:spcBef>
                <a:spcPts val="0"/>
              </a:spcBef>
              <a:buSzTx/>
              <a:buNone/>
              <a:defRPr sz="3200">
                <a:latin typeface="Produkt Light"/>
                <a:ea typeface="Produkt Light"/>
                <a:cs typeface="Produkt Light"/>
                <a:sym typeface="Produkt Light"/>
              </a:defRPr>
            </a:lvl1pPr>
            <a:lvl2pPr marL="822960" indent="-365760" defTabSz="808990">
              <a:spcBef>
                <a:spcPts val="0"/>
              </a:spcBef>
              <a:defRPr sz="3200">
                <a:latin typeface="Produkt Light"/>
                <a:ea typeface="Produkt Light"/>
                <a:cs typeface="Produkt Light"/>
                <a:sym typeface="Produkt Light"/>
              </a:defRPr>
            </a:lvl2pPr>
            <a:lvl3pPr marL="1280160" indent="-365760" defTabSz="808990">
              <a:spcBef>
                <a:spcPts val="0"/>
              </a:spcBef>
              <a:defRPr sz="3200">
                <a:latin typeface="Produkt Light"/>
                <a:ea typeface="Produkt Light"/>
                <a:cs typeface="Produkt Light"/>
                <a:sym typeface="Produkt Light"/>
              </a:defRPr>
            </a:lvl3pPr>
            <a:lvl4pPr marL="1737360" indent="-365760" defTabSz="808990">
              <a:spcBef>
                <a:spcPts val="0"/>
              </a:spcBef>
              <a:defRPr sz="3200">
                <a:latin typeface="Produkt Light"/>
                <a:ea typeface="Produkt Light"/>
                <a:cs typeface="Produkt Light"/>
                <a:sym typeface="Produkt Light"/>
              </a:defRPr>
            </a:lvl4pPr>
            <a:lvl5pPr marL="2194560" indent="-365760" defTabSz="808990">
              <a:spcBef>
                <a:spcPts val="0"/>
              </a:spcBef>
              <a:defRPr sz="3200">
                <a:latin typeface="Produkt Light"/>
                <a:ea typeface="Produkt Light"/>
                <a:cs typeface="Produkt Light"/>
                <a:sym typeface="Produkt Light"/>
              </a:defRPr>
            </a:lvl5pPr>
          </a:lstStyle>
          <a:p>
            <a:pPr/>
            <a:r>
              <a:t>作者和日期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正文级别 1…"/>
          <p:cNvSpPr txBox="1"/>
          <p:nvPr>
            <p:ph type="body" sz="quarter" idx="22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</a:lstStyle>
          <a:p>
            <a:pPr/>
            <a:r>
              <a:t>演示文稿副标题</a:t>
            </a:r>
          </a:p>
        </p:txBody>
      </p:sp>
      <p:sp>
        <p:nvSpPr>
          <p:cNvPr id="24" name="演示文稿标题"/>
          <p:cNvSpPr txBox="1"/>
          <p:nvPr>
            <p:ph type="title" hasCustomPrompt="1"/>
          </p:nvPr>
        </p:nvSpPr>
        <p:spPr>
          <a:xfrm>
            <a:off x="1206500" y="2611945"/>
            <a:ext cx="21971000" cy="4648202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演示文稿标题</a:t>
            </a:r>
          </a:p>
        </p:txBody>
      </p:sp>
      <p:sp>
        <p:nvSpPr>
          <p:cNvPr id="2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局部多云的天空笼罩着露天混凝土建筑物的走廊"/>
          <p:cNvSpPr/>
          <p:nvPr>
            <p:ph type="pic" idx="21"/>
          </p:nvPr>
        </p:nvSpPr>
        <p:spPr>
          <a:xfrm>
            <a:off x="8140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幻灯片标题"/>
          <p:cNvSpPr txBox="1"/>
          <p:nvPr>
            <p:ph type="title" hasCustomPrompt="1"/>
          </p:nvPr>
        </p:nvSpPr>
        <p:spPr>
          <a:xfrm>
            <a:off x="1206500" y="13335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pPr/>
            <a:r>
              <a:t>幻灯片标题</a:t>
            </a:r>
          </a:p>
        </p:txBody>
      </p:sp>
      <p:sp>
        <p:nvSpPr>
          <p:cNvPr id="34" name="正文级别 1…"/>
          <p:cNvSpPr txBox="1"/>
          <p:nvPr>
            <p:ph type="body" sz="quarter" idx="1" hasCustomPrompt="1"/>
          </p:nvPr>
        </p:nvSpPr>
        <p:spPr>
          <a:xfrm>
            <a:off x="1206500" y="71494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  <a:lvl2pPr marL="0" indent="0" defTabSz="825500">
              <a:spcBef>
                <a:spcPts val="0"/>
              </a:spcBef>
              <a:buSzTx/>
              <a:buNone/>
              <a:defRPr sz="5500">
                <a:latin typeface="Produkt Extralight"/>
                <a:ea typeface="Produkt Extralight"/>
                <a:cs typeface="Produkt Extralight"/>
                <a:sym typeface="Produkt Extralight"/>
              </a:defRPr>
            </a:lvl2pPr>
            <a:lvl3pPr marL="0" indent="0" defTabSz="825500">
              <a:spcBef>
                <a:spcPts val="0"/>
              </a:spcBef>
              <a:buSzTx/>
              <a:buNone/>
              <a:defRPr sz="5500">
                <a:latin typeface="Produkt Extralight"/>
                <a:ea typeface="Produkt Extralight"/>
                <a:cs typeface="Produkt Extralight"/>
                <a:sym typeface="Produkt Extralight"/>
              </a:defRPr>
            </a:lvl3pPr>
            <a:lvl4pPr marL="0" indent="0" defTabSz="825500">
              <a:spcBef>
                <a:spcPts val="0"/>
              </a:spcBef>
              <a:buSzTx/>
              <a:buNone/>
              <a:defRPr sz="5500">
                <a:latin typeface="Produkt Extralight"/>
                <a:ea typeface="Produkt Extralight"/>
                <a:cs typeface="Produkt Extralight"/>
                <a:sym typeface="Produkt Extralight"/>
              </a:defRPr>
            </a:lvl4pPr>
            <a:lvl5pPr marL="0" indent="0" defTabSz="825500">
              <a:spcBef>
                <a:spcPts val="0"/>
              </a:spcBef>
              <a:buSzTx/>
              <a:buNone/>
              <a:defRPr sz="5500">
                <a:latin typeface="Produkt Extralight"/>
                <a:ea typeface="Produkt Extralight"/>
                <a:cs typeface="Produkt Extralight"/>
                <a:sym typeface="Produkt Extralight"/>
              </a:defRPr>
            </a:lvl5pPr>
          </a:lstStyle>
          <a:p>
            <a:pPr/>
            <a:r>
              <a:t>幻灯片副标题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/>
          <p:nvPr>
            <p:ph type="title" hasCustomPrompt="1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43" name="正文级别 1…"/>
          <p:cNvSpPr txBox="1"/>
          <p:nvPr>
            <p:ph type="body" sz="quarter" idx="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767715">
              <a:spcBef>
                <a:spcPts val="0"/>
              </a:spcBef>
              <a:buSzTx/>
              <a:buNone/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  <a:lvl2pPr marL="10401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2pPr>
            <a:lvl3pPr marL="14973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3pPr>
            <a:lvl4pPr marL="19545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4pPr>
            <a:lvl5pPr marL="24117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5pPr>
          </a:lstStyle>
          <a:p>
            <a:pPr/>
            <a:r>
              <a:t>幻灯片副标题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正文级别 1…"/>
          <p:cNvSpPr txBox="1"/>
          <p:nvPr>
            <p:ph type="body" idx="2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</p:txBody>
      </p:sp>
      <p:sp>
        <p:nvSpPr>
          <p:cNvPr id="4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正文级别 1…"/>
          <p:cNvSpPr txBox="1"/>
          <p:nvPr>
            <p:ph type="body" sz="quarter" idx="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767715">
              <a:spcBef>
                <a:spcPts val="0"/>
              </a:spcBef>
              <a:buSzTx/>
              <a:buNone/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  <a:lvl2pPr marL="10401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2pPr>
            <a:lvl3pPr marL="14973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3pPr>
            <a:lvl4pPr marL="19545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4pPr>
            <a:lvl5pPr marL="24117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5pPr>
          </a:lstStyle>
          <a:p>
            <a:pPr/>
            <a:r>
              <a:t>幻灯片副标题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透过网状顶棚仰望蓝色天空"/>
          <p:cNvSpPr/>
          <p:nvPr>
            <p:ph type="pic" idx="21"/>
          </p:nvPr>
        </p:nvSpPr>
        <p:spPr>
          <a:xfrm>
            <a:off x="8140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" name="幻灯片标题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63" name="正文级别 1…"/>
          <p:cNvSpPr txBox="1"/>
          <p:nvPr>
            <p:ph type="body" sz="half" idx="22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</p:txBody>
      </p:sp>
      <p:sp>
        <p:nvSpPr>
          <p:cNvPr id="6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实时视频（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正文级别 1…"/>
          <p:cNvSpPr txBox="1"/>
          <p:nvPr>
            <p:ph type="body" sz="quarter" idx="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767715">
              <a:spcBef>
                <a:spcPts val="0"/>
              </a:spcBef>
              <a:buSzTx/>
              <a:buNone/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  <a:lvl2pPr marL="10401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2pPr>
            <a:lvl3pPr marL="14973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3pPr>
            <a:lvl4pPr marL="19545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4pPr>
            <a:lvl5pPr marL="24117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5pPr>
          </a:lstStyle>
          <a:p>
            <a:pPr/>
            <a:r>
              <a:t>幻灯片副标题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2" name="幻灯片标题"/>
          <p:cNvSpPr txBox="1"/>
          <p:nvPr>
            <p:ph type="title" hasCustomPrompt="1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73" name="正文级别 1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</p:txBody>
      </p:sp>
      <p:sp>
        <p:nvSpPr>
          <p:cNvPr id="7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实时视频（大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正文级别 1…"/>
          <p:cNvSpPr txBox="1"/>
          <p:nvPr>
            <p:ph type="body" sz="quarter" idx="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767715">
              <a:spcBef>
                <a:spcPts val="0"/>
              </a:spcBef>
              <a:buSzTx/>
              <a:buNone/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1pPr>
            <a:lvl2pPr marL="10401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2pPr>
            <a:lvl3pPr marL="14973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3pPr>
            <a:lvl4pPr marL="19545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4pPr>
            <a:lvl5pPr marL="2411729" indent="-582929" defTabSz="767715">
              <a:spcBef>
                <a:spcPts val="0"/>
              </a:spcBef>
              <a:defRPr sz="5100">
                <a:latin typeface="Produkt Extralight"/>
                <a:ea typeface="Produkt Extralight"/>
                <a:cs typeface="Produkt Extralight"/>
                <a:sym typeface="Produkt Extralight"/>
              </a:defRPr>
            </a:lvl5pPr>
          </a:lstStyle>
          <a:p>
            <a:pPr/>
            <a:r>
              <a:t>幻灯片副标题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2" name="幻灯片标题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83" name="正文级别 1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</p:txBody>
      </p:sp>
      <p:sp>
        <p:nvSpPr>
          <p:cNvPr id="8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节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章节标题"/>
          <p:cNvSpPr txBox="1"/>
          <p:nvPr>
            <p:ph type="title" hasCustomPrompt="1"/>
          </p:nvPr>
        </p:nvSpPr>
        <p:spPr>
          <a:xfrm>
            <a:off x="1206500" y="3906899"/>
            <a:ext cx="21971005" cy="4648202"/>
          </a:xfrm>
          <a:prstGeom prst="rect">
            <a:avLst/>
          </a:prstGeom>
        </p:spPr>
        <p:txBody>
          <a:bodyPr anchor="ctr"/>
          <a:lstStyle>
            <a:lvl1pPr>
              <a:defRPr spc="-119" sz="12000"/>
            </a:lvl1pPr>
          </a:lstStyle>
          <a:p>
            <a:pPr/>
            <a:r>
              <a:t>章节标题</a:t>
            </a:r>
          </a:p>
        </p:txBody>
      </p:sp>
      <p:sp>
        <p:nvSpPr>
          <p:cNvPr id="9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/>
          <p:nvPr>
            <p:ph type="body" idx="1" hasCustomPrompt="1"/>
          </p:nvPr>
        </p:nvSpPr>
        <p:spPr>
          <a:xfrm>
            <a:off x="1206500" y="4260641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标题文本"/>
          <p:cNvSpPr txBox="1"/>
          <p:nvPr>
            <p:ph type="title"/>
          </p:nvPr>
        </p:nvSpPr>
        <p:spPr>
          <a:xfrm>
            <a:off x="3653366" y="2743200"/>
            <a:ext cx="19507201" cy="15174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23538179" y="12443459"/>
            <a:ext cx="408941" cy="4445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 defTabSz="584200">
              <a:spcBef>
                <a:spcPts val="0"/>
              </a:spcBef>
              <a:defRPr sz="20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Produkt Extralight"/>
          <a:ea typeface="Produkt Extralight"/>
          <a:cs typeface="Produkt Extralight"/>
          <a:sym typeface="Produkt Extralight"/>
        </a:defRPr>
      </a:lvl1pPr>
      <a:lvl2pPr marL="0" marR="0" indent="0" algn="l" defTabSz="243833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Produkt Extralight"/>
          <a:ea typeface="Produkt Extralight"/>
          <a:cs typeface="Produkt Extralight"/>
          <a:sym typeface="Produkt Extralight"/>
        </a:defRPr>
      </a:lvl2pPr>
      <a:lvl3pPr marL="0" marR="0" indent="0" algn="l" defTabSz="243833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Produkt Extralight"/>
          <a:ea typeface="Produkt Extralight"/>
          <a:cs typeface="Produkt Extralight"/>
          <a:sym typeface="Produkt Extralight"/>
        </a:defRPr>
      </a:lvl3pPr>
      <a:lvl4pPr marL="0" marR="0" indent="0" algn="l" defTabSz="243833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Produkt Extralight"/>
          <a:ea typeface="Produkt Extralight"/>
          <a:cs typeface="Produkt Extralight"/>
          <a:sym typeface="Produkt Extralight"/>
        </a:defRPr>
      </a:lvl4pPr>
      <a:lvl5pPr marL="0" marR="0" indent="0" algn="l" defTabSz="243833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Produkt Extralight"/>
          <a:ea typeface="Produkt Extralight"/>
          <a:cs typeface="Produkt Extralight"/>
          <a:sym typeface="Produkt Extralight"/>
        </a:defRPr>
      </a:lvl5pPr>
      <a:lvl6pPr marL="0" marR="0" indent="0" algn="l" defTabSz="243833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Produkt Extralight"/>
          <a:ea typeface="Produkt Extralight"/>
          <a:cs typeface="Produkt Extralight"/>
          <a:sym typeface="Produkt Extralight"/>
        </a:defRPr>
      </a:lvl6pPr>
      <a:lvl7pPr marL="0" marR="0" indent="0" algn="l" defTabSz="243833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Produkt Extralight"/>
          <a:ea typeface="Produkt Extralight"/>
          <a:cs typeface="Produkt Extralight"/>
          <a:sym typeface="Produkt Extralight"/>
        </a:defRPr>
      </a:lvl7pPr>
      <a:lvl8pPr marL="0" marR="0" indent="0" algn="l" defTabSz="243833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Produkt Extralight"/>
          <a:ea typeface="Produkt Extralight"/>
          <a:cs typeface="Produkt Extralight"/>
          <a:sym typeface="Produkt Extralight"/>
        </a:defRPr>
      </a:lvl8pPr>
      <a:lvl9pPr marL="0" marR="0" indent="0" algn="l" defTabSz="243833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Produkt Extralight"/>
          <a:ea typeface="Produkt Extralight"/>
          <a:cs typeface="Produkt Extralight"/>
          <a:sym typeface="Produkt Extralight"/>
        </a:defRPr>
      </a:lvl9pPr>
    </p:titleStyle>
    <p:bodyStyle>
      <a:lvl1pPr marL="457200" marR="0" indent="-457200" algn="l" defTabSz="2438337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914400" marR="0" indent="-457200" algn="l" defTabSz="2438337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371600" marR="0" indent="-457200" algn="l" defTabSz="2438337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1828800" marR="0" indent="-457200" algn="l" defTabSz="2438337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286000" marR="0" indent="-457200" algn="l" defTabSz="2438337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2743200" marR="0" indent="-457200" algn="l" defTabSz="2438337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200400" marR="0" indent="-457200" algn="l" defTabSz="2438337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3657600" marR="0" indent="-457200" algn="l" defTabSz="2438337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4114800" marR="0" indent="-457200" algn="l" defTabSz="2438337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0F8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在水下游的海龟" descr="在水下游的海龟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0617" t="0" r="21049" b="0"/>
          <a:stretch>
            <a:fillRect/>
          </a:stretch>
        </p:blipFill>
        <p:spPr>
          <a:xfrm>
            <a:off x="12382500" y="0"/>
            <a:ext cx="12001500" cy="13715999"/>
          </a:xfrm>
          <a:prstGeom prst="rect">
            <a:avLst/>
          </a:prstGeom>
        </p:spPr>
      </p:pic>
      <p:sp>
        <p:nvSpPr>
          <p:cNvPr id="172" name="Title 1"/>
          <p:cNvSpPr txBox="1"/>
          <p:nvPr>
            <p:ph type="title"/>
          </p:nvPr>
        </p:nvSpPr>
        <p:spPr>
          <a:xfrm>
            <a:off x="1206500" y="1333499"/>
            <a:ext cx="9779000" cy="5882275"/>
          </a:xfrm>
          <a:prstGeom prst="rect">
            <a:avLst/>
          </a:prstGeom>
        </p:spPr>
        <p:txBody>
          <a:bodyPr/>
          <a:lstStyle>
            <a:lvl1pPr>
              <a:defRPr sz="6400">
                <a:solidFill>
                  <a:srgbClr val="00467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Airbnb Price Prediction</a:t>
            </a:r>
          </a:p>
        </p:txBody>
      </p:sp>
      <p:sp>
        <p:nvSpPr>
          <p:cNvPr id="173" name="Subtitle 2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900"/>
              </a:spcBef>
              <a:defRPr sz="4000">
                <a:solidFill>
                  <a:srgbClr val="00467F"/>
                </a:solidFill>
              </a:defRPr>
            </a:pPr>
            <a:r>
              <a:t>Analyzing and Predicting Rental Prices in Paris</a:t>
            </a:r>
          </a:p>
          <a:p>
            <a:pPr>
              <a:spcBef>
                <a:spcPts val="900"/>
              </a:spcBef>
              <a:defRPr sz="4000">
                <a:solidFill>
                  <a:srgbClr val="00467F"/>
                </a:solidFill>
              </a:defRPr>
            </a:pPr>
          </a:p>
          <a:p>
            <a:pPr>
              <a:spcBef>
                <a:spcPts val="900"/>
              </a:spcBef>
              <a:defRPr sz="4000">
                <a:solidFill>
                  <a:srgbClr val="00467F"/>
                </a:solidFill>
              </a:defRPr>
            </a:pPr>
          </a:p>
          <a:p>
            <a:pPr>
              <a:spcBef>
                <a:spcPts val="900"/>
              </a:spcBef>
              <a:defRPr sz="4000">
                <a:solidFill>
                  <a:srgbClr val="00467F"/>
                </a:solidFill>
              </a:defRPr>
            </a:pPr>
            <a:r>
              <a:t>Presented by: Jennifer (Jing) Duan</a:t>
            </a:r>
          </a:p>
          <a:p>
            <a:pPr>
              <a:spcBef>
                <a:spcPts val="900"/>
              </a:spcBef>
              <a:defRPr sz="4000">
                <a:solidFill>
                  <a:srgbClr val="00467F"/>
                </a:solidFill>
              </a:defRPr>
            </a:pPr>
            <a:r>
              <a:t>Bellevue University</a:t>
            </a:r>
          </a:p>
          <a:p>
            <a:pPr>
              <a:spcBef>
                <a:spcPts val="900"/>
              </a:spcBef>
              <a:defRPr sz="4000">
                <a:solidFill>
                  <a:srgbClr val="00467F"/>
                </a:solidFill>
              </a:defRPr>
            </a:pPr>
            <a:r>
              <a:t>Date: Jan 15, 2026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0F8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ontent Placeholder 2"/>
          <p:cNvSpPr txBox="1"/>
          <p:nvPr>
            <p:ph type="body" idx="1"/>
          </p:nvPr>
        </p:nvSpPr>
        <p:spPr>
          <a:xfrm>
            <a:off x="994107" y="1675689"/>
            <a:ext cx="22395786" cy="10364622"/>
          </a:xfrm>
          <a:prstGeom prst="rect">
            <a:avLst/>
          </a:prstGeom>
        </p:spPr>
        <p:txBody>
          <a:bodyPr/>
          <a:lstStyle/>
          <a:p>
            <a:pPr defTabSz="1170402">
              <a:spcBef>
                <a:spcPts val="400"/>
              </a:spcBef>
              <a:defRPr spc="-100" sz="5700">
                <a:solidFill>
                  <a:srgbClr val="00467F"/>
                </a:solidFill>
                <a:latin typeface="Produkt Medium"/>
                <a:ea typeface="Produkt Medium"/>
                <a:cs typeface="Produkt Medium"/>
                <a:sym typeface="Produkt Medium"/>
              </a:defRPr>
            </a:pPr>
            <a:r>
              <a:t>The Rise of Airbnb</a:t>
            </a:r>
            <a:endParaRPr spc="-57"/>
          </a:p>
          <a:p>
            <a:pPr defTabSz="1170402">
              <a:spcBef>
                <a:spcPts val="400"/>
              </a:spcBef>
              <a:defRPr spc="-100" sz="5700">
                <a:solidFill>
                  <a:srgbClr val="00467F"/>
                </a:solidFill>
              </a:defRPr>
            </a:pPr>
            <a:r>
              <a:t>Revolutionizing travel and hospitality.</a:t>
            </a:r>
            <a:endParaRPr spc="-57"/>
          </a:p>
          <a:p>
            <a:pPr defTabSz="1170402">
              <a:spcBef>
                <a:spcPts val="400"/>
              </a:spcBef>
              <a:defRPr spc="-100" sz="5700">
                <a:solidFill>
                  <a:srgbClr val="00467F"/>
                </a:solidFill>
                <a:latin typeface="Produkt Medium"/>
                <a:ea typeface="Produkt Medium"/>
                <a:cs typeface="Produkt Medium"/>
                <a:sym typeface="Produkt Medium"/>
              </a:defRPr>
            </a:pPr>
            <a:r>
              <a:t>The Challenge</a:t>
            </a:r>
            <a:endParaRPr spc="-57"/>
          </a:p>
          <a:p>
            <a:pPr defTabSz="1170402">
              <a:spcBef>
                <a:spcPts val="400"/>
              </a:spcBef>
              <a:defRPr spc="-100" sz="5700">
                <a:solidFill>
                  <a:srgbClr val="00467F"/>
                </a:solidFill>
              </a:defRPr>
            </a:pPr>
            <a:r>
              <a:t>Volatile pricing in short-term rental markets.</a:t>
            </a:r>
            <a:endParaRPr spc="-57"/>
          </a:p>
          <a:p>
            <a:pPr defTabSz="1170402">
              <a:spcBef>
                <a:spcPts val="400"/>
              </a:spcBef>
              <a:defRPr spc="-100" sz="5700">
                <a:solidFill>
                  <a:srgbClr val="00467F"/>
                </a:solidFill>
                <a:latin typeface="Produkt Medium"/>
                <a:ea typeface="Produkt Medium"/>
                <a:cs typeface="Produkt Medium"/>
                <a:sym typeface="Produkt Medium"/>
              </a:defRPr>
            </a:pPr>
            <a:r>
              <a:t>Why Price Prediction Matters</a:t>
            </a:r>
            <a:endParaRPr spc="-57"/>
          </a:p>
          <a:p>
            <a:pPr defTabSz="1170402">
              <a:spcBef>
                <a:spcPts val="400"/>
              </a:spcBef>
              <a:defRPr spc="-100" sz="5700">
                <a:solidFill>
                  <a:srgbClr val="00467F"/>
                </a:solidFill>
              </a:defRPr>
            </a:pPr>
            <a:r>
              <a:t>                             - For Hosts: Optimize pricing strategies for revenue.</a:t>
            </a:r>
            <a:endParaRPr spc="-57"/>
          </a:p>
          <a:p>
            <a:pPr defTabSz="1170402">
              <a:spcBef>
                <a:spcPts val="400"/>
              </a:spcBef>
              <a:defRPr spc="-100" sz="5700">
                <a:solidFill>
                  <a:srgbClr val="00467F"/>
                </a:solidFill>
              </a:defRPr>
            </a:pPr>
            <a:r>
              <a:t>  - For Guests: Identify competitive rates.</a:t>
            </a:r>
            <a:endParaRPr spc="-57"/>
          </a:p>
          <a:p>
            <a:pPr defTabSz="1170402">
              <a:spcBef>
                <a:spcPts val="400"/>
              </a:spcBef>
              <a:defRPr spc="-100" sz="5700">
                <a:solidFill>
                  <a:srgbClr val="00467F"/>
                </a:solidFill>
                <a:latin typeface="Produkt Medium"/>
                <a:ea typeface="Produkt Medium"/>
                <a:cs typeface="Produkt Medium"/>
                <a:sym typeface="Produkt Medium"/>
              </a:defRPr>
            </a:pPr>
            <a:r>
              <a:t>Research Focus</a:t>
            </a:r>
            <a:endParaRPr spc="-57"/>
          </a:p>
          <a:p>
            <a:pPr defTabSz="1170402">
              <a:spcBef>
                <a:spcPts val="400"/>
              </a:spcBef>
              <a:defRPr spc="-100" sz="5700">
                <a:solidFill>
                  <a:srgbClr val="00467F"/>
                </a:solidFill>
              </a:defRPr>
            </a:pPr>
            <a:r>
              <a:t>Paris-specific price prediction.</a:t>
            </a:r>
            <a:endParaRPr spc="-57"/>
          </a:p>
          <a:p>
            <a:pPr defTabSz="1170402">
              <a:spcBef>
                <a:spcPts val="400"/>
              </a:spcBef>
              <a:defRPr spc="-100" sz="5700">
                <a:solidFill>
                  <a:srgbClr val="00467F"/>
                </a:solidFill>
                <a:latin typeface="Produkt Medium"/>
                <a:ea typeface="Produkt Medium"/>
                <a:cs typeface="Produkt Medium"/>
                <a:sym typeface="Produkt Medium"/>
              </a:defRPr>
            </a:pPr>
            <a:r>
              <a:t>Initial Data</a:t>
            </a:r>
            <a:endParaRPr spc="-57"/>
          </a:p>
          <a:p>
            <a:pPr defTabSz="1170402">
              <a:spcBef>
                <a:spcPts val="400"/>
              </a:spcBef>
              <a:defRPr spc="-100" sz="5700">
                <a:solidFill>
                  <a:srgbClr val="00467F"/>
                </a:solidFill>
              </a:defRPr>
            </a:pPr>
            <a:r>
              <a:t>Started broad, focused on Paris for granularity.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0F8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透过网状顶棚仰望蓝色天空" descr="透过网状顶棚仰望蓝色天空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0617" t="0" r="21049" b="0"/>
          <a:stretch>
            <a:fillRect/>
          </a:stretch>
        </p:blipFill>
        <p:spPr>
          <a:xfrm>
            <a:off x="17785405" y="3087374"/>
            <a:ext cx="6598595" cy="7541251"/>
          </a:xfrm>
          <a:prstGeom prst="rect">
            <a:avLst/>
          </a:prstGeom>
        </p:spPr>
      </p:pic>
      <p:sp>
        <p:nvSpPr>
          <p:cNvPr id="178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400">
                <a:solidFill>
                  <a:srgbClr val="00467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Paris Airbnb Dataset</a:t>
            </a:r>
          </a:p>
        </p:txBody>
      </p:sp>
      <p:sp>
        <p:nvSpPr>
          <p:cNvPr id="179" name="Content Placeholder 2"/>
          <p:cNvSpPr txBox="1"/>
          <p:nvPr>
            <p:ph type="body" sz="half" idx="1"/>
          </p:nvPr>
        </p:nvSpPr>
        <p:spPr>
          <a:xfrm>
            <a:off x="1206499" y="4248503"/>
            <a:ext cx="14683462" cy="8256631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85800" indent="-685800" defTabSz="2438337">
              <a:spcBef>
                <a:spcPts val="900"/>
              </a:spcBef>
              <a:buSzPct val="100000"/>
              <a:buChar char="•"/>
              <a:defRPr sz="4000">
                <a:solidFill>
                  <a:srgbClr val="00467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Dataset Source: Paris-specific Airbnb dataset.</a:t>
            </a:r>
          </a:p>
          <a:p>
            <a:pPr marL="685800" indent="-685800" defTabSz="2438337">
              <a:spcBef>
                <a:spcPts val="900"/>
              </a:spcBef>
              <a:buSzPct val="100000"/>
              <a:buChar char="•"/>
              <a:defRPr sz="4000">
                <a:solidFill>
                  <a:srgbClr val="00467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Rationale: Granular detail for localized trends.</a:t>
            </a:r>
          </a:p>
          <a:p>
            <a:pPr marL="685800" indent="-685800" defTabSz="2438337">
              <a:spcBef>
                <a:spcPts val="900"/>
              </a:spcBef>
              <a:buSzPct val="100000"/>
              <a:buChar char="•"/>
              <a:defRPr sz="4000">
                <a:solidFill>
                  <a:srgbClr val="00467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Key Features: price, availability_365, number_of_reviews, minimum_nights, room_types, name.</a:t>
            </a:r>
          </a:p>
          <a:p>
            <a:pPr marL="685800" indent="-685800" defTabSz="2438337">
              <a:spcBef>
                <a:spcPts val="900"/>
              </a:spcBef>
              <a:buSzPct val="100000"/>
              <a:buChar char="•"/>
              <a:defRPr sz="4000">
                <a:solidFill>
                  <a:srgbClr val="00467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Value: Insights into demand, modeling precision.</a:t>
            </a:r>
          </a:p>
          <a:p>
            <a:pPr marL="685800" indent="-685800" defTabSz="2438337">
              <a:spcBef>
                <a:spcPts val="900"/>
              </a:spcBef>
              <a:buSzPct val="100000"/>
              <a:buChar char="•"/>
              <a:defRPr sz="4000">
                <a:solidFill>
                  <a:srgbClr val="00467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Useful Visualizations: Histograms, Box Plots, Correlation Matrix.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0F8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ystematic Approach: Ensure data quality.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25500">
              <a:spcBef>
                <a:spcPts val="900"/>
              </a:spcBef>
              <a:defRPr sz="5000">
                <a:solidFill>
                  <a:srgbClr val="00467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Systematic Approach: Ensure data quality.</a:t>
            </a:r>
          </a:p>
        </p:txBody>
      </p:sp>
      <p:sp>
        <p:nvSpPr>
          <p:cNvPr id="182" name="Content Placeholder 2"/>
          <p:cNvSpPr txBox="1"/>
          <p:nvPr>
            <p:ph type="body" idx="21"/>
          </p:nvPr>
        </p:nvSpPr>
        <p:spPr>
          <a:xfrm>
            <a:off x="1206499" y="3684711"/>
            <a:ext cx="21971002" cy="825601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spcBef>
                <a:spcPts val="900"/>
              </a:spcBef>
              <a:defRPr>
                <a:solidFill>
                  <a:srgbClr val="00467F"/>
                </a:solidFill>
              </a:defRPr>
            </a:pPr>
          </a:p>
          <a:p>
            <a:pPr>
              <a:spcBef>
                <a:spcPts val="900"/>
              </a:spcBef>
              <a:defRPr>
                <a:solidFill>
                  <a:srgbClr val="00467F"/>
                </a:solidFill>
              </a:defRPr>
            </a:pPr>
            <a:r>
              <a:t>1. Feature Engineering: Drop irrelevant, create new from 'name'.</a:t>
            </a:r>
          </a:p>
          <a:p>
            <a:pPr>
              <a:spcBef>
                <a:spcPts val="900"/>
              </a:spcBef>
              <a:defRPr>
                <a:solidFill>
                  <a:srgbClr val="00467F"/>
                </a:solidFill>
              </a:defRPr>
            </a:pPr>
            <a:r>
              <a:t>2. Missing Data: Remove rows with missing critical values.</a:t>
            </a:r>
          </a:p>
          <a:p>
            <a:pPr>
              <a:spcBef>
                <a:spcPts val="900"/>
              </a:spcBef>
              <a:defRPr>
                <a:solidFill>
                  <a:srgbClr val="00467F"/>
                </a:solidFill>
              </a:defRPr>
            </a:pPr>
            <a:r>
              <a:t>3. Outlier Management: Bounds for price.</a:t>
            </a:r>
          </a:p>
          <a:p>
            <a:pPr>
              <a:spcBef>
                <a:spcPts val="900"/>
              </a:spcBef>
              <a:defRPr>
                <a:solidFill>
                  <a:srgbClr val="00467F"/>
                </a:solidFill>
              </a:defRPr>
            </a:pPr>
            <a:r>
              <a:t>4. Categorical Encoding: One-hot encoding.</a:t>
            </a:r>
          </a:p>
          <a:p>
            <a:pPr>
              <a:spcBef>
                <a:spcPts val="900"/>
              </a:spcBef>
              <a:defRPr>
                <a:solidFill>
                  <a:srgbClr val="00467F"/>
                </a:solidFill>
              </a:defRPr>
            </a:pPr>
            <a:r>
              <a:t>5. Data Splitting: 80% train, 20% test.</a:t>
            </a:r>
          </a:p>
          <a:p>
            <a:pPr>
              <a:spcBef>
                <a:spcPts val="900"/>
              </a:spcBef>
              <a:defRPr>
                <a:solidFill>
                  <a:srgbClr val="00467F"/>
                </a:solidFill>
              </a:defRPr>
            </a:pPr>
            <a:r>
              <a:t>6. Pipeline Creation: Consistent processing.</a:t>
            </a:r>
          </a:p>
          <a:p>
            <a:pPr>
              <a:spcBef>
                <a:spcPts val="900"/>
              </a:spcBef>
              <a:defRPr>
                <a:solidFill>
                  <a:srgbClr val="00467F"/>
                </a:solidFill>
              </a:defRPr>
            </a:pPr>
            <a:r>
              <a:t>7. Feature Scaling: MinMaxScaler used.</a:t>
            </a:r>
          </a:p>
        </p:txBody>
      </p:sp>
      <p:sp>
        <p:nvSpPr>
          <p:cNvPr id="183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400">
                <a:solidFill>
                  <a:srgbClr val="00467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Data Preparation Pipeline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18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Class="entr" nodeType="with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82" grpId="1"/>
      <p:bldP build="p" bldLvl="5" animBg="1" rev="0" advAuto="0" spid="183" grpId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0F8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400">
                <a:solidFill>
                  <a:srgbClr val="00467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Model Implementation and Performance Metrics</a:t>
            </a:r>
          </a:p>
        </p:txBody>
      </p:sp>
      <p:sp>
        <p:nvSpPr>
          <p:cNvPr id="186" name="Initial Model: K-Nearest Neighbors (KNN).  Parameter: k=10. Performance Metrics"/>
          <p:cNvSpPr txBox="1"/>
          <p:nvPr>
            <p:ph type="body" sz="quarter" idx="1"/>
          </p:nvPr>
        </p:nvSpPr>
        <p:spPr>
          <a:xfrm>
            <a:off x="1206501" y="2324100"/>
            <a:ext cx="22101090" cy="2020004"/>
          </a:xfrm>
          <a:prstGeom prst="rect">
            <a:avLst/>
          </a:prstGeom>
        </p:spPr>
        <p:txBody>
          <a:bodyPr/>
          <a:lstStyle/>
          <a:p>
            <a:pPr marL="685800" indent="-685800" algn="ctr" defTabSz="2438337">
              <a:spcBef>
                <a:spcPts val="900"/>
              </a:spcBef>
              <a:buSzPct val="100000"/>
              <a:buChar char="•"/>
              <a:defRPr sz="4000">
                <a:solidFill>
                  <a:srgbClr val="00467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Initial Model: K-Nearest Neighbors (KNN).  Parameter: k=10.</a:t>
            </a:r>
            <a:br/>
            <a:r>
              <a:t>Performance Metrics</a:t>
            </a:r>
          </a:p>
        </p:txBody>
      </p:sp>
      <p:sp>
        <p:nvSpPr>
          <p:cNvPr id="187" name="Content Placeholder 2"/>
          <p:cNvSpPr txBox="1"/>
          <p:nvPr>
            <p:ph type="body" idx="21"/>
          </p:nvPr>
        </p:nvSpPr>
        <p:spPr>
          <a:xfrm>
            <a:off x="4518776" y="4247941"/>
            <a:ext cx="9398381" cy="825601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685800" indent="-685800">
              <a:spcBef>
                <a:spcPts val="900"/>
              </a:spcBef>
              <a:defRPr>
                <a:solidFill>
                  <a:srgbClr val="00467F"/>
                </a:solidFill>
              </a:defRPr>
            </a:pPr>
          </a:p>
          <a:p>
            <a:pPr marL="0" indent="0">
              <a:spcBef>
                <a:spcPts val="900"/>
              </a:spcBef>
              <a:buSzTx/>
              <a:buNone/>
              <a:defRPr>
                <a:solidFill>
                  <a:srgbClr val="00467F"/>
                </a:solidFill>
              </a:defRPr>
            </a:pPr>
          </a:p>
          <a:p>
            <a:pPr marL="0" indent="0">
              <a:spcBef>
                <a:spcPts val="900"/>
              </a:spcBef>
              <a:buSzTx/>
              <a:buNone/>
              <a:defRPr>
                <a:solidFill>
                  <a:srgbClr val="00467F"/>
                </a:solidFill>
              </a:defRPr>
            </a:pPr>
          </a:p>
          <a:p>
            <a:pPr marL="0" indent="0">
              <a:spcBef>
                <a:spcPts val="900"/>
              </a:spcBef>
              <a:buSzTx/>
              <a:buNone/>
              <a:defRPr>
                <a:solidFill>
                  <a:srgbClr val="00467F"/>
                </a:solidFill>
              </a:defRPr>
            </a:pPr>
            <a:r>
              <a:t>MAE: Mean Absolute Error.</a:t>
            </a:r>
          </a:p>
          <a:p>
            <a:pPr marL="0" indent="0">
              <a:spcBef>
                <a:spcPts val="900"/>
              </a:spcBef>
              <a:buSzTx/>
              <a:buNone/>
              <a:defRPr>
                <a:solidFill>
                  <a:srgbClr val="00467F"/>
                </a:solidFill>
              </a:defRPr>
            </a:pPr>
            <a:r>
              <a:t>MSE: Mean Squared Error.</a:t>
            </a:r>
          </a:p>
        </p:txBody>
      </p:sp>
      <p:sp>
        <p:nvSpPr>
          <p:cNvPr id="188" name="Content Placeholder 2"/>
          <p:cNvSpPr txBox="1"/>
          <p:nvPr/>
        </p:nvSpPr>
        <p:spPr>
          <a:xfrm>
            <a:off x="13278840" y="3423542"/>
            <a:ext cx="9398381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685800" indent="-685800">
              <a:spcBef>
                <a:spcPts val="900"/>
              </a:spcBef>
              <a:buSzPct val="100000"/>
              <a:buChar char="•"/>
              <a:defRPr>
                <a:solidFill>
                  <a:srgbClr val="00467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  <a:p>
            <a:pPr>
              <a:spcBef>
                <a:spcPts val="900"/>
              </a:spcBef>
              <a:defRPr>
                <a:solidFill>
                  <a:srgbClr val="00467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  <a:p>
            <a:pPr>
              <a:spcBef>
                <a:spcPts val="900"/>
              </a:spcBef>
              <a:defRPr>
                <a:solidFill>
                  <a:srgbClr val="00467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  <a:p>
            <a:pPr>
              <a:spcBef>
                <a:spcPts val="900"/>
              </a:spcBef>
              <a:defRPr>
                <a:solidFill>
                  <a:srgbClr val="00467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  <a:p>
            <a:pPr>
              <a:spcBef>
                <a:spcPts val="900"/>
              </a:spcBef>
              <a:defRPr>
                <a:solidFill>
                  <a:srgbClr val="00467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RMSE: Root Mean Squared Error.</a:t>
            </a:r>
          </a:p>
          <a:p>
            <a:pPr>
              <a:spcBef>
                <a:spcPts val="900"/>
              </a:spcBef>
              <a:defRPr>
                <a:solidFill>
                  <a:srgbClr val="00467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R-squared: Explained variance.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0F8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400">
                <a:solidFill>
                  <a:srgbClr val="00467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Initial Model Performance - Suboptimal Results</a:t>
            </a:r>
          </a:p>
        </p:txBody>
      </p:sp>
      <p:sp>
        <p:nvSpPr>
          <p:cNvPr id="191" name="Conclusion: KNN not robust enough for this task.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2438337">
              <a:spcBef>
                <a:spcPts val="900"/>
              </a:spcBef>
              <a:defRPr sz="4000">
                <a:solidFill>
                  <a:srgbClr val="00467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Conclusion: KNN not robust enough for this task.</a:t>
            </a:r>
          </a:p>
        </p:txBody>
      </p:sp>
      <p:sp>
        <p:nvSpPr>
          <p:cNvPr id="192" name="Content Placeholder 2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0" indent="0" algn="ctr">
              <a:lnSpc>
                <a:spcPct val="150000"/>
              </a:lnSpc>
              <a:spcBef>
                <a:spcPts val="900"/>
              </a:spcBef>
              <a:buSzTx/>
              <a:buNone/>
              <a:defRPr>
                <a:solidFill>
                  <a:srgbClr val="00467F"/>
                </a:solidFill>
              </a:defRPr>
            </a:pPr>
            <a:r>
              <a:t>R-squared (R2): 0.22 – low predictive power.</a:t>
            </a:r>
          </a:p>
          <a:p>
            <a:pPr marL="0" indent="0" algn="ctr">
              <a:lnSpc>
                <a:spcPct val="150000"/>
              </a:lnSpc>
              <a:spcBef>
                <a:spcPts val="900"/>
              </a:spcBef>
              <a:buSzTx/>
              <a:buNone/>
              <a:defRPr>
                <a:solidFill>
                  <a:srgbClr val="00467F"/>
                </a:solidFill>
              </a:defRPr>
            </a:pPr>
            <a:r>
              <a:t>MAE: $61.34 – high average deviation.</a:t>
            </a:r>
          </a:p>
          <a:p>
            <a:pPr marL="0" indent="0" algn="ctr">
              <a:lnSpc>
                <a:spcPct val="150000"/>
              </a:lnSpc>
              <a:spcBef>
                <a:spcPts val="900"/>
              </a:spcBef>
              <a:buSzTx/>
              <a:buNone/>
              <a:defRPr>
                <a:solidFill>
                  <a:srgbClr val="00467F"/>
                </a:solidFill>
              </a:defRPr>
            </a:pPr>
            <a:r>
              <a:t>MSE: 7983, RMSE: $89.35 – significant errors.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0F8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400">
                <a:solidFill>
                  <a:srgbClr val="00467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Summary and Limitations</a:t>
            </a:r>
          </a:p>
        </p:txBody>
      </p:sp>
      <p:sp>
        <p:nvSpPr>
          <p:cNvPr id="195" name="Initial Attempt: Predicting prices using KNN.…"/>
          <p:cNvSpPr txBox="1"/>
          <p:nvPr>
            <p:ph type="body" sz="quarter" idx="1"/>
          </p:nvPr>
        </p:nvSpPr>
        <p:spPr>
          <a:xfrm>
            <a:off x="1206500" y="2324100"/>
            <a:ext cx="22214756" cy="2405376"/>
          </a:xfrm>
          <a:prstGeom prst="rect">
            <a:avLst/>
          </a:prstGeom>
        </p:spPr>
        <p:txBody>
          <a:bodyPr/>
          <a:lstStyle/>
          <a:p>
            <a:pPr algn="ctr" defTabSz="2413954">
              <a:spcBef>
                <a:spcPts val="900"/>
              </a:spcBef>
              <a:defRPr sz="3900">
                <a:solidFill>
                  <a:srgbClr val="00467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Initial Attempt: Predicting prices using KNN.</a:t>
            </a:r>
          </a:p>
          <a:p>
            <a:pPr algn="ctr" defTabSz="2413954">
              <a:spcBef>
                <a:spcPts val="900"/>
              </a:spcBef>
              <a:defRPr sz="3900">
                <a:solidFill>
                  <a:srgbClr val="00467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Comprehensive Pipeline: Engineering, cleaning, scaling.</a:t>
            </a:r>
          </a:p>
          <a:p>
            <a:pPr algn="ctr" defTabSz="2413954">
              <a:spcBef>
                <a:spcPts val="900"/>
              </a:spcBef>
              <a:defRPr sz="3900">
                <a:solidFill>
                  <a:srgbClr val="00467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Low R-squared and high error metrics.</a:t>
            </a:r>
          </a:p>
        </p:txBody>
      </p:sp>
      <p:sp>
        <p:nvSpPr>
          <p:cNvPr id="196" name="Content Placeholder 2"/>
          <p:cNvSpPr txBox="1"/>
          <p:nvPr>
            <p:ph type="body" idx="21"/>
          </p:nvPr>
        </p:nvSpPr>
        <p:spPr>
          <a:xfrm>
            <a:off x="4151505" y="5778589"/>
            <a:ext cx="16324746" cy="519471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0" indent="0" algn="ctr">
              <a:spcBef>
                <a:spcPts val="900"/>
              </a:spcBef>
              <a:buSzTx/>
              <a:buNone/>
              <a:defRPr>
                <a:solidFill>
                  <a:srgbClr val="00467F"/>
                </a:solidFill>
              </a:defRPr>
            </a:pPr>
          </a:p>
          <a:p>
            <a:pPr marL="0" indent="0" algn="ctr">
              <a:spcBef>
                <a:spcPts val="900"/>
              </a:spcBef>
              <a:buSzTx/>
              <a:buNone/>
              <a:defRPr>
                <a:solidFill>
                  <a:srgbClr val="00467F"/>
                </a:solidFill>
              </a:defRPr>
            </a:pPr>
            <a:r>
              <a:t>Limitations:</a:t>
            </a:r>
          </a:p>
          <a:p>
            <a:pPr marL="0" indent="0" algn="ctr">
              <a:spcBef>
                <a:spcPts val="900"/>
              </a:spcBef>
              <a:buSzTx/>
              <a:buNone/>
              <a:defRPr>
                <a:solidFill>
                  <a:srgbClr val="00467F"/>
                </a:solidFill>
              </a:defRPr>
            </a:pPr>
            <a:r>
              <a:t>- Feature Relevance.</a:t>
            </a:r>
          </a:p>
          <a:p>
            <a:pPr marL="0" indent="0" algn="ctr">
              <a:spcBef>
                <a:spcPts val="900"/>
              </a:spcBef>
              <a:buSzTx/>
              <a:buNone/>
              <a:defRPr>
                <a:solidFill>
                  <a:srgbClr val="00467F"/>
                </a:solidFill>
              </a:defRPr>
            </a:pPr>
            <a:r>
              <a:t>- Hyper-parameter choice.</a:t>
            </a:r>
          </a:p>
          <a:p>
            <a:pPr marL="0" indent="0" algn="ctr">
              <a:spcBef>
                <a:spcPts val="900"/>
              </a:spcBef>
              <a:buSzTx/>
              <a:buNone/>
              <a:defRPr>
                <a:solidFill>
                  <a:srgbClr val="00467F"/>
                </a:solidFill>
              </a:defRPr>
            </a:pPr>
            <a:r>
              <a:t>- Model Suitability.</a:t>
            </a:r>
          </a:p>
          <a:p>
            <a:pPr marL="0" indent="0" algn="ctr">
              <a:spcBef>
                <a:spcPts val="900"/>
              </a:spcBef>
              <a:buSzTx/>
              <a:buNone/>
              <a:defRPr>
                <a:solidFill>
                  <a:srgbClr val="00467F"/>
                </a:solidFill>
              </a:defRPr>
            </a:pPr>
            <a:r>
              <a:t>- Overfitting/Underfitting.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0F8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局部多云的天空笼罩着露天混凝土建筑物的走廊" descr="局部多云的天空笼罩着露天混凝土建筑物的走廊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0617" t="0" r="21049" b="0"/>
          <a:stretch>
            <a:fillRect/>
          </a:stretch>
        </p:blipFill>
        <p:spPr>
          <a:xfrm>
            <a:off x="12382500" y="0"/>
            <a:ext cx="12001500" cy="13715999"/>
          </a:xfrm>
          <a:prstGeom prst="rect">
            <a:avLst/>
          </a:prstGeom>
        </p:spPr>
      </p:pic>
      <p:sp>
        <p:nvSpPr>
          <p:cNvPr id="199" name="Title 1"/>
          <p:cNvSpPr txBox="1"/>
          <p:nvPr>
            <p:ph type="title"/>
          </p:nvPr>
        </p:nvSpPr>
        <p:spPr>
          <a:xfrm>
            <a:off x="1206500" y="1333500"/>
            <a:ext cx="9779000" cy="3479164"/>
          </a:xfrm>
          <a:prstGeom prst="rect">
            <a:avLst/>
          </a:prstGeom>
        </p:spPr>
        <p:txBody>
          <a:bodyPr/>
          <a:lstStyle>
            <a:lvl1pPr>
              <a:defRPr sz="6400">
                <a:solidFill>
                  <a:srgbClr val="00467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Next Steps for Model Improvement</a:t>
            </a:r>
          </a:p>
        </p:txBody>
      </p:sp>
      <p:sp>
        <p:nvSpPr>
          <p:cNvPr id="200" name="Content Placeholder 2"/>
          <p:cNvSpPr txBox="1"/>
          <p:nvPr>
            <p:ph type="body" sz="half" idx="1"/>
          </p:nvPr>
        </p:nvSpPr>
        <p:spPr>
          <a:xfrm>
            <a:off x="1206498" y="5929090"/>
            <a:ext cx="10249827" cy="6605811"/>
          </a:xfrm>
          <a:prstGeom prst="rect">
            <a:avLst/>
          </a:prstGeom>
        </p:spPr>
        <p:txBody>
          <a:bodyPr/>
          <a:lstStyle/>
          <a:p>
            <a:pPr defTabSz="1560536">
              <a:spcBef>
                <a:spcPts val="600"/>
              </a:spcBef>
              <a:defRPr sz="3000">
                <a:solidFill>
                  <a:srgbClr val="00467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Goal: Build robust, accurate model for Paris Airbnb prices.</a:t>
            </a:r>
          </a:p>
          <a:p>
            <a:pPr lvl="8" marL="0" indent="2340862" defTabSz="528319">
              <a:spcBef>
                <a:spcPts val="600"/>
              </a:spcBef>
              <a:buSzTx/>
              <a:buNone/>
              <a:defRPr sz="3500">
                <a:solidFill>
                  <a:srgbClr val="00467F"/>
                </a:solidFill>
                <a:latin typeface="Produkt Extralight"/>
                <a:ea typeface="Produkt Extralight"/>
                <a:cs typeface="Produkt Extralight"/>
                <a:sym typeface="Produkt Extralight"/>
              </a:defRPr>
            </a:pPr>
          </a:p>
          <a:p>
            <a:pPr lvl="2" indent="585215" defTabSz="528319">
              <a:spcBef>
                <a:spcPts val="600"/>
              </a:spcBef>
              <a:defRPr sz="3500">
                <a:solidFill>
                  <a:srgbClr val="00467F"/>
                </a:solidFill>
              </a:defRPr>
            </a:pPr>
            <a:r>
              <a:t>1. Advanced Feature Engineering.</a:t>
            </a:r>
          </a:p>
          <a:p>
            <a:pPr lvl="2" indent="585215" defTabSz="528319">
              <a:spcBef>
                <a:spcPts val="600"/>
              </a:spcBef>
              <a:defRPr sz="3500">
                <a:solidFill>
                  <a:srgbClr val="00467F"/>
                </a:solidFill>
              </a:defRPr>
            </a:pPr>
            <a:r>
              <a:t>2. Hyper-parameter Optimization: GridSearchCV.</a:t>
            </a:r>
          </a:p>
          <a:p>
            <a:pPr lvl="2" indent="585215" defTabSz="528319">
              <a:spcBef>
                <a:spcPts val="600"/>
              </a:spcBef>
              <a:defRPr sz="3500">
                <a:solidFill>
                  <a:srgbClr val="00467F"/>
                </a:solidFill>
              </a:defRPr>
            </a:pPr>
            <a:r>
              <a:t>3. Try Other Models: Linear Regression, Random Forest, GBM.</a:t>
            </a:r>
          </a:p>
          <a:p>
            <a:pPr lvl="2" indent="585215" defTabSz="528319">
              <a:spcBef>
                <a:spcPts val="600"/>
              </a:spcBef>
              <a:defRPr sz="3500">
                <a:solidFill>
                  <a:srgbClr val="00467F"/>
                </a:solidFill>
              </a:defRPr>
            </a:pPr>
            <a:r>
              <a:t>4. Tackle Over/Underfitting: Regularization, better data.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5_DynamicWavesDark">
  <a:themeElements>
    <a:clrScheme name="35_DynamicWavesDark">
      <a:dk1>
        <a:srgbClr val="000000"/>
      </a:dk1>
      <a:lt1>
        <a:srgbClr val="FF0000"/>
      </a:lt1>
      <a:dk2>
        <a:srgbClr val="A7A7A7"/>
      </a:dk2>
      <a:lt2>
        <a:srgbClr val="535353"/>
      </a:lt2>
      <a:accent1>
        <a:srgbClr val="9BAABB"/>
      </a:accent1>
      <a:accent2>
        <a:srgbClr val="4CECD6"/>
      </a:accent2>
      <a:accent3>
        <a:srgbClr val="31FD29"/>
      </a:accent3>
      <a:accent4>
        <a:srgbClr val="FEFB00"/>
      </a:accent4>
      <a:accent5>
        <a:srgbClr val="F8ADB9"/>
      </a:accent5>
      <a:accent6>
        <a:srgbClr val="DE9DFE"/>
      </a:accent6>
      <a:hlink>
        <a:srgbClr val="0000FF"/>
      </a:hlink>
      <a:folHlink>
        <a:srgbClr val="FF00FF"/>
      </a:folHlink>
    </a:clrScheme>
    <a:fontScheme name="35_DynamicWavesDar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35_DynamicWaves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0000"/>
            </a:solidFill>
            <a:effectLst/>
            <a:uFillTx/>
            <a:latin typeface="Produkt Extralight"/>
            <a:ea typeface="Produkt Extralight"/>
            <a:cs typeface="Produkt Extralight"/>
            <a:sym typeface="Produkt Extra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0000"/>
            </a:solidFill>
            <a:effectLst/>
            <a:uFillTx/>
            <a:latin typeface="Produkt Extralight"/>
            <a:ea typeface="Produkt Extralight"/>
            <a:cs typeface="Produkt Extralight"/>
            <a:sym typeface="Produkt Extra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5_DynamicWavesDark">
  <a:themeElements>
    <a:clrScheme name="35_DynamicWavesDar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BAABB"/>
      </a:accent1>
      <a:accent2>
        <a:srgbClr val="4CECD6"/>
      </a:accent2>
      <a:accent3>
        <a:srgbClr val="31FD29"/>
      </a:accent3>
      <a:accent4>
        <a:srgbClr val="FEFB00"/>
      </a:accent4>
      <a:accent5>
        <a:srgbClr val="F8ADB9"/>
      </a:accent5>
      <a:accent6>
        <a:srgbClr val="DE9DFE"/>
      </a:accent6>
      <a:hlink>
        <a:srgbClr val="0000FF"/>
      </a:hlink>
      <a:folHlink>
        <a:srgbClr val="FF00FF"/>
      </a:folHlink>
    </a:clrScheme>
    <a:fontScheme name="35_DynamicWavesDar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35_DynamicWaves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0000"/>
            </a:solidFill>
            <a:effectLst/>
            <a:uFillTx/>
            <a:latin typeface="Produkt Extralight"/>
            <a:ea typeface="Produkt Extralight"/>
            <a:cs typeface="Produkt Extralight"/>
            <a:sym typeface="Produkt Extra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0000"/>
            </a:solidFill>
            <a:effectLst/>
            <a:uFillTx/>
            <a:latin typeface="Produkt Extralight"/>
            <a:ea typeface="Produkt Extralight"/>
            <a:cs typeface="Produkt Extralight"/>
            <a:sym typeface="Produkt Extra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